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4" r:id="rId32"/>
    <p:sldId id="283" r:id="rId33"/>
    <p:sldId id="285" r:id="rId34"/>
    <p:sldId id="287" r:id="rId35"/>
    <p:sldId id="286" r:id="rId36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81512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317268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181512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317268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81512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17268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181512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317268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81512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317268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181512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317268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181512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317268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181512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317268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181512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3172680" y="160452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181512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3172680" y="3682080"/>
            <a:ext cx="1292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514960" y="368208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4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11640" y="548640"/>
            <a:ext cx="7630920" cy="533268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Somnolence Detection for Vehicular Aid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National Institute of Technology, Srinagar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Information Technology Department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Akansha Agarwal - IT/59/15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Mohit Verma - IT/44/15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Project guide: Ms. Iqra Altaf Gillani</a:t>
            </a:r>
            <a:endParaRPr lang="en-IN" sz="2000" b="0" strike="noStrike" spc="-1">
              <a:latin typeface="Arial"/>
            </a:endParaRPr>
          </a:p>
        </p:txBody>
      </p:sp>
      <p:pic>
        <p:nvPicPr>
          <p:cNvPr id="192" name="Picture 2"/>
          <p:cNvPicPr/>
          <p:nvPr/>
        </p:nvPicPr>
        <p:blipFill>
          <a:blip r:embed="rId2"/>
          <a:stretch/>
        </p:blipFill>
        <p:spPr>
          <a:xfrm>
            <a:off x="3369600" y="3220920"/>
            <a:ext cx="2114640" cy="188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Conversion to Frames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57200" y="1600200"/>
            <a:ext cx="37893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539640" y="1989000"/>
            <a:ext cx="8145360" cy="4205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/>
          <a:lstStyle/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Our model works on images and not on videos, so as soon as video is recorded, we need to convert that video into frames using frame extraction present in OpenCV.</a:t>
            </a: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Our camera records at an rate of 30fps so at the time of frame extraction we get 30 frames for a video of 1 second.</a:t>
            </a: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pic>
        <p:nvPicPr>
          <p:cNvPr id="257" name="Picture 3"/>
          <p:cNvPicPr/>
          <p:nvPr/>
        </p:nvPicPr>
        <p:blipFill>
          <a:blip r:embed="rId2"/>
          <a:stretch/>
        </p:blipFill>
        <p:spPr>
          <a:xfrm>
            <a:off x="2555640" y="3743280"/>
            <a:ext cx="371448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1"/>
          <p:cNvGrpSpPr/>
          <p:nvPr/>
        </p:nvGrpSpPr>
        <p:grpSpPr>
          <a:xfrm>
            <a:off x="1046520" y="273600"/>
            <a:ext cx="6679800" cy="922680"/>
            <a:chOff x="1046520" y="273600"/>
            <a:chExt cx="6679800" cy="922680"/>
          </a:xfrm>
        </p:grpSpPr>
        <p:sp>
          <p:nvSpPr>
            <p:cNvPr id="259" name="CustomShape 2"/>
            <p:cNvSpPr/>
            <p:nvPr/>
          </p:nvSpPr>
          <p:spPr>
            <a:xfrm>
              <a:off x="1046520" y="273600"/>
              <a:ext cx="6679800" cy="9226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3"/>
            <p:cNvSpPr/>
            <p:nvPr/>
          </p:nvSpPr>
          <p:spPr>
            <a:xfrm>
              <a:off x="3377880" y="561600"/>
              <a:ext cx="2017080" cy="34668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4160" tIns="74160" rIns="57240" bIns="74160" anchor="ctr"/>
            <a:lstStyle/>
            <a:p>
              <a:pPr algn="ctr">
                <a:lnSpc>
                  <a:spcPct val="90000"/>
                </a:lnSpc>
                <a:spcAft>
                  <a:spcPts val="524"/>
                </a:spcAft>
              </a:pPr>
              <a:r>
                <a:rPr lang="en-IN" sz="15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Progress</a:t>
              </a:r>
              <a:endParaRPr lang="en-IN" sz="1500" b="0" strike="noStrike" spc="-1">
                <a:latin typeface="Arial"/>
              </a:endParaRPr>
            </a:p>
          </p:txBody>
        </p:sp>
      </p:grpSp>
      <p:grpSp>
        <p:nvGrpSpPr>
          <p:cNvPr id="261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62" name="CustomShape 5"/>
          <p:cNvSpPr/>
          <p:nvPr/>
        </p:nvSpPr>
        <p:spPr>
          <a:xfrm>
            <a:off x="124560" y="377532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Input Video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 flipV="1">
            <a:off x="988560" y="4010400"/>
            <a:ext cx="2707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7"/>
          <p:cNvSpPr/>
          <p:nvPr/>
        </p:nvSpPr>
        <p:spPr>
          <a:xfrm>
            <a:off x="1259640" y="3758400"/>
            <a:ext cx="1007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Conversion to frames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 flipV="1">
            <a:off x="2267640" y="4005360"/>
            <a:ext cx="321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9"/>
          <p:cNvSpPr/>
          <p:nvPr/>
        </p:nvSpPr>
        <p:spPr>
          <a:xfrm>
            <a:off x="2589840" y="3754080"/>
            <a:ext cx="863640" cy="503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67" name="CustomShape 10"/>
          <p:cNvSpPr/>
          <p:nvPr/>
        </p:nvSpPr>
        <p:spPr>
          <a:xfrm flipV="1">
            <a:off x="3454200" y="2381760"/>
            <a:ext cx="827640" cy="162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1"/>
          <p:cNvSpPr/>
          <p:nvPr/>
        </p:nvSpPr>
        <p:spPr>
          <a:xfrm flipV="1">
            <a:off x="3454200" y="3466800"/>
            <a:ext cx="827640" cy="53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2"/>
          <p:cNvSpPr/>
          <p:nvPr/>
        </p:nvSpPr>
        <p:spPr>
          <a:xfrm>
            <a:off x="3454200" y="4006080"/>
            <a:ext cx="830160" cy="162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3"/>
          <p:cNvSpPr/>
          <p:nvPr/>
        </p:nvSpPr>
        <p:spPr>
          <a:xfrm>
            <a:off x="3454200" y="4006080"/>
            <a:ext cx="827640" cy="46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4"/>
          <p:cNvSpPr/>
          <p:nvPr/>
        </p:nvSpPr>
        <p:spPr>
          <a:xfrm>
            <a:off x="4282200" y="1878480"/>
            <a:ext cx="1079640" cy="1007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Head Bent Detection Model(HBDM)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72" name="CustomShape 15"/>
          <p:cNvSpPr/>
          <p:nvPr/>
        </p:nvSpPr>
        <p:spPr>
          <a:xfrm>
            <a:off x="4282200" y="3033720"/>
            <a:ext cx="1079640" cy="86688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Yawning Detection Model(YDM)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>
            <a:off x="4282200" y="4027320"/>
            <a:ext cx="1079640" cy="8784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Eye Closure Detection Model(ECDM</a:t>
            </a: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4" name="CustomShape 17"/>
          <p:cNvSpPr/>
          <p:nvPr/>
        </p:nvSpPr>
        <p:spPr>
          <a:xfrm>
            <a:off x="4284360" y="5200560"/>
            <a:ext cx="1110600" cy="8575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Face coverage Detection Model(FCDM)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75" name="CustomShape 18"/>
          <p:cNvSpPr/>
          <p:nvPr/>
        </p:nvSpPr>
        <p:spPr>
          <a:xfrm>
            <a:off x="5362200" y="2382480"/>
            <a:ext cx="75564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9"/>
          <p:cNvSpPr/>
          <p:nvPr/>
        </p:nvSpPr>
        <p:spPr>
          <a:xfrm>
            <a:off x="5362200" y="3467520"/>
            <a:ext cx="755640" cy="41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0"/>
          <p:cNvSpPr/>
          <p:nvPr/>
        </p:nvSpPr>
        <p:spPr>
          <a:xfrm flipV="1">
            <a:off x="5362200" y="3831120"/>
            <a:ext cx="755640" cy="63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1"/>
          <p:cNvSpPr/>
          <p:nvPr/>
        </p:nvSpPr>
        <p:spPr>
          <a:xfrm flipV="1">
            <a:off x="5395680" y="3831120"/>
            <a:ext cx="724680" cy="179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2"/>
          <p:cNvSpPr/>
          <p:nvPr/>
        </p:nvSpPr>
        <p:spPr>
          <a:xfrm>
            <a:off x="6118560" y="3686400"/>
            <a:ext cx="1007640" cy="4291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80" name="CustomShape 23"/>
          <p:cNvSpPr/>
          <p:nvPr/>
        </p:nvSpPr>
        <p:spPr>
          <a:xfrm flipV="1">
            <a:off x="7126560" y="3900600"/>
            <a:ext cx="43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4"/>
          <p:cNvSpPr/>
          <p:nvPr/>
        </p:nvSpPr>
        <p:spPr>
          <a:xfrm>
            <a:off x="7558560" y="3677040"/>
            <a:ext cx="935640" cy="4716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Final Results</a:t>
            </a:r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Internal Engine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467640" y="1604520"/>
            <a:ext cx="8208720" cy="3976920"/>
          </a:xfrm>
          <a:prstGeom prst="rect">
            <a:avLst/>
          </a:prstGeom>
          <a:gradFill rotWithShape="0">
            <a:gsLst>
              <a:gs pos="0">
                <a:srgbClr val="BFECFF"/>
              </a:gs>
              <a:gs pos="100000">
                <a:srgbClr val="E6F7FF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/>
          <a:lstStyle/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 is an abstraction of the main program which in the initial phase feeds all neural networks with the frames which are extracted from the video.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 manages all the input/output related jobs and maintains all four models which will be explained later.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All the job regarding image pre-processing is performed here and images are made suitable for training, testing and prediction purpose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1"/>
          <p:cNvGrpSpPr/>
          <p:nvPr/>
        </p:nvGrpSpPr>
        <p:grpSpPr>
          <a:xfrm>
            <a:off x="1074240" y="273600"/>
            <a:ext cx="6994440" cy="1144440"/>
            <a:chOff x="1074240" y="273600"/>
            <a:chExt cx="6994440" cy="1144440"/>
          </a:xfrm>
        </p:grpSpPr>
        <p:sp>
          <p:nvSpPr>
            <p:cNvPr id="285" name="CustomShape 2"/>
            <p:cNvSpPr/>
            <p:nvPr/>
          </p:nvSpPr>
          <p:spPr>
            <a:xfrm>
              <a:off x="1074240" y="273600"/>
              <a:ext cx="6994440" cy="1144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3"/>
            <p:cNvSpPr/>
            <p:nvPr/>
          </p:nvSpPr>
          <p:spPr>
            <a:xfrm>
              <a:off x="3337560" y="617040"/>
              <a:ext cx="2468520" cy="4575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4680" tIns="94680" rIns="72360" bIns="94680" anchor="ctr"/>
            <a:lstStyle/>
            <a:p>
              <a:pPr algn="ctr">
                <a:lnSpc>
                  <a:spcPct val="90000"/>
                </a:lnSpc>
                <a:spcAft>
                  <a:spcPts val="666"/>
                </a:spcAft>
              </a:pPr>
              <a:r>
                <a:rPr lang="en-IN" sz="1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Progress</a:t>
              </a:r>
              <a:endParaRPr lang="en-IN" sz="1900" b="0" strike="noStrike" spc="-1">
                <a:latin typeface="Arial"/>
              </a:endParaRPr>
            </a:p>
          </p:txBody>
        </p:sp>
      </p:grpSp>
      <p:grpSp>
        <p:nvGrpSpPr>
          <p:cNvPr id="287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88" name="CustomShape 5"/>
          <p:cNvSpPr/>
          <p:nvPr/>
        </p:nvSpPr>
        <p:spPr>
          <a:xfrm>
            <a:off x="270360" y="377532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Input Video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89" name="CustomShape 6"/>
          <p:cNvSpPr/>
          <p:nvPr/>
        </p:nvSpPr>
        <p:spPr>
          <a:xfrm flipV="1">
            <a:off x="1134360" y="4010400"/>
            <a:ext cx="2707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7"/>
          <p:cNvSpPr/>
          <p:nvPr/>
        </p:nvSpPr>
        <p:spPr>
          <a:xfrm>
            <a:off x="1405440" y="3758400"/>
            <a:ext cx="1007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Conversion to frames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91" name="CustomShape 8"/>
          <p:cNvSpPr/>
          <p:nvPr/>
        </p:nvSpPr>
        <p:spPr>
          <a:xfrm flipV="1">
            <a:off x="2413440" y="4005360"/>
            <a:ext cx="321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9"/>
          <p:cNvSpPr/>
          <p:nvPr/>
        </p:nvSpPr>
        <p:spPr>
          <a:xfrm>
            <a:off x="2735640" y="375408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93" name="CustomShape 10"/>
          <p:cNvSpPr/>
          <p:nvPr/>
        </p:nvSpPr>
        <p:spPr>
          <a:xfrm flipV="1">
            <a:off x="3600000" y="2381760"/>
            <a:ext cx="827640" cy="162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1"/>
          <p:cNvSpPr/>
          <p:nvPr/>
        </p:nvSpPr>
        <p:spPr>
          <a:xfrm flipV="1">
            <a:off x="3600000" y="3466800"/>
            <a:ext cx="827640" cy="53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2"/>
          <p:cNvSpPr/>
          <p:nvPr/>
        </p:nvSpPr>
        <p:spPr>
          <a:xfrm>
            <a:off x="3600000" y="4006080"/>
            <a:ext cx="830160" cy="162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3"/>
          <p:cNvSpPr/>
          <p:nvPr/>
        </p:nvSpPr>
        <p:spPr>
          <a:xfrm>
            <a:off x="3600000" y="4006080"/>
            <a:ext cx="827640" cy="46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4"/>
          <p:cNvSpPr/>
          <p:nvPr/>
        </p:nvSpPr>
        <p:spPr>
          <a:xfrm>
            <a:off x="4428000" y="1878480"/>
            <a:ext cx="1079640" cy="1007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Head Bent Detection Model(HBDM)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98" name="CustomShape 15"/>
          <p:cNvSpPr/>
          <p:nvPr/>
        </p:nvSpPr>
        <p:spPr>
          <a:xfrm>
            <a:off x="4428000" y="3033720"/>
            <a:ext cx="1079640" cy="86688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Yawning Detection Model(YDM)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99" name="CustomShape 16"/>
          <p:cNvSpPr/>
          <p:nvPr/>
        </p:nvSpPr>
        <p:spPr>
          <a:xfrm>
            <a:off x="4428000" y="4027320"/>
            <a:ext cx="1079640" cy="8784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Eye Closure Detection Model(ECDM</a:t>
            </a: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0" name="CustomShape 17"/>
          <p:cNvSpPr/>
          <p:nvPr/>
        </p:nvSpPr>
        <p:spPr>
          <a:xfrm>
            <a:off x="4430160" y="5200560"/>
            <a:ext cx="1110600" cy="8575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Face coverage Detection Model(FCDM)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01" name="CustomShape 18"/>
          <p:cNvSpPr/>
          <p:nvPr/>
        </p:nvSpPr>
        <p:spPr>
          <a:xfrm>
            <a:off x="5508000" y="2382480"/>
            <a:ext cx="75564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9"/>
          <p:cNvSpPr/>
          <p:nvPr/>
        </p:nvSpPr>
        <p:spPr>
          <a:xfrm>
            <a:off x="5508000" y="3467520"/>
            <a:ext cx="755640" cy="41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0"/>
          <p:cNvSpPr/>
          <p:nvPr/>
        </p:nvSpPr>
        <p:spPr>
          <a:xfrm flipV="1">
            <a:off x="5508000" y="3831120"/>
            <a:ext cx="755640" cy="63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1"/>
          <p:cNvSpPr/>
          <p:nvPr/>
        </p:nvSpPr>
        <p:spPr>
          <a:xfrm flipV="1">
            <a:off x="5541480" y="3831120"/>
            <a:ext cx="724680" cy="179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22"/>
          <p:cNvSpPr/>
          <p:nvPr/>
        </p:nvSpPr>
        <p:spPr>
          <a:xfrm>
            <a:off x="6264360" y="3686400"/>
            <a:ext cx="1007640" cy="4291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06" name="CustomShape 23"/>
          <p:cNvSpPr/>
          <p:nvPr/>
        </p:nvSpPr>
        <p:spPr>
          <a:xfrm flipV="1">
            <a:off x="7272360" y="3900600"/>
            <a:ext cx="43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4"/>
          <p:cNvSpPr/>
          <p:nvPr/>
        </p:nvSpPr>
        <p:spPr>
          <a:xfrm>
            <a:off x="7704360" y="3677040"/>
            <a:ext cx="935640" cy="4716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Final Results</a:t>
            </a:r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87440" y="274680"/>
            <a:ext cx="8227800" cy="11412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Head Bent Detection Model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487440" y="112464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9080">
              <a:lnSpc>
                <a:spcPct val="100000"/>
              </a:lnSpc>
              <a:spcBef>
                <a:spcPts val="1417"/>
              </a:spcBef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IN" sz="1800" b="0" strike="noStrike" spc="-1">
              <a:latin typeface="Arial"/>
            </a:endParaRPr>
          </a:p>
        </p:txBody>
      </p:sp>
      <p:grpSp>
        <p:nvGrpSpPr>
          <p:cNvPr id="310" name="Group 3"/>
          <p:cNvGrpSpPr/>
          <p:nvPr/>
        </p:nvGrpSpPr>
        <p:grpSpPr>
          <a:xfrm>
            <a:off x="507960" y="2392920"/>
            <a:ext cx="8130600" cy="3378600"/>
            <a:chOff x="507960" y="2392920"/>
            <a:chExt cx="8130600" cy="3378600"/>
          </a:xfrm>
        </p:grpSpPr>
        <p:pic>
          <p:nvPicPr>
            <p:cNvPr id="311" name="Picture 1"/>
            <p:cNvPicPr/>
            <p:nvPr/>
          </p:nvPicPr>
          <p:blipFill>
            <a:blip r:embed="rId2"/>
            <a:stretch/>
          </p:blipFill>
          <p:spPr>
            <a:xfrm>
              <a:off x="507960" y="2392920"/>
              <a:ext cx="4141440" cy="3378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2" name="Picture 2"/>
            <p:cNvPicPr/>
            <p:nvPr/>
          </p:nvPicPr>
          <p:blipFill>
            <a:blip r:embed="rId3"/>
            <a:stretch/>
          </p:blipFill>
          <p:spPr>
            <a:xfrm>
              <a:off x="4781880" y="2392920"/>
              <a:ext cx="3856680" cy="3378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3" name="CustomShape 4"/>
          <p:cNvSpPr/>
          <p:nvPr/>
        </p:nvSpPr>
        <p:spPr>
          <a:xfrm>
            <a:off x="532800" y="1804320"/>
            <a:ext cx="443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Dataset for Head Bent Detection Model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Result of Head Bent Detection Model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5" name="Group 2"/>
          <p:cNvGrpSpPr/>
          <p:nvPr/>
        </p:nvGrpSpPr>
        <p:grpSpPr>
          <a:xfrm>
            <a:off x="467640" y="2349000"/>
            <a:ext cx="8208360" cy="3099240"/>
            <a:chOff x="467640" y="2349000"/>
            <a:chExt cx="8208360" cy="3099240"/>
          </a:xfrm>
        </p:grpSpPr>
        <p:pic>
          <p:nvPicPr>
            <p:cNvPr id="316" name="Picture 5"/>
            <p:cNvPicPr/>
            <p:nvPr/>
          </p:nvPicPr>
          <p:blipFill>
            <a:blip r:embed="rId2"/>
            <a:stretch/>
          </p:blipFill>
          <p:spPr>
            <a:xfrm>
              <a:off x="467640" y="2349000"/>
              <a:ext cx="3971160" cy="3071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7" name="Picture 6"/>
            <p:cNvPicPr/>
            <p:nvPr/>
          </p:nvPicPr>
          <p:blipFill>
            <a:blip r:embed="rId3"/>
            <a:stretch/>
          </p:blipFill>
          <p:spPr>
            <a:xfrm>
              <a:off x="4704840" y="2376360"/>
              <a:ext cx="3971160" cy="307188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1"/>
          <p:cNvGrpSpPr/>
          <p:nvPr/>
        </p:nvGrpSpPr>
        <p:grpSpPr>
          <a:xfrm>
            <a:off x="1074240" y="273600"/>
            <a:ext cx="6994440" cy="1144440"/>
            <a:chOff x="1074240" y="273600"/>
            <a:chExt cx="6994440" cy="1144440"/>
          </a:xfrm>
        </p:grpSpPr>
        <p:sp>
          <p:nvSpPr>
            <p:cNvPr id="319" name="CustomShape 2"/>
            <p:cNvSpPr/>
            <p:nvPr/>
          </p:nvSpPr>
          <p:spPr>
            <a:xfrm>
              <a:off x="1074240" y="273600"/>
              <a:ext cx="6994440" cy="1144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3"/>
            <p:cNvSpPr/>
            <p:nvPr/>
          </p:nvSpPr>
          <p:spPr>
            <a:xfrm>
              <a:off x="3337560" y="617040"/>
              <a:ext cx="2468520" cy="4575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4680" tIns="94680" rIns="72360" bIns="94680" anchor="ctr"/>
            <a:lstStyle/>
            <a:p>
              <a:pPr algn="ctr">
                <a:lnSpc>
                  <a:spcPct val="90000"/>
                </a:lnSpc>
                <a:spcAft>
                  <a:spcPts val="666"/>
                </a:spcAft>
              </a:pPr>
              <a:r>
                <a:rPr lang="en-IN" sz="1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Progress</a:t>
              </a:r>
              <a:endParaRPr lang="en-IN" sz="1900" b="0" strike="noStrike" spc="-1">
                <a:latin typeface="Arial"/>
              </a:endParaRPr>
            </a:p>
          </p:txBody>
        </p:sp>
      </p:grpSp>
      <p:grpSp>
        <p:nvGrpSpPr>
          <p:cNvPr id="321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22" name="CustomShape 5"/>
          <p:cNvSpPr/>
          <p:nvPr/>
        </p:nvSpPr>
        <p:spPr>
          <a:xfrm>
            <a:off x="270360" y="377532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Input Video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23" name="CustomShape 6"/>
          <p:cNvSpPr/>
          <p:nvPr/>
        </p:nvSpPr>
        <p:spPr>
          <a:xfrm flipV="1">
            <a:off x="1134360" y="4010400"/>
            <a:ext cx="2707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7"/>
          <p:cNvSpPr/>
          <p:nvPr/>
        </p:nvSpPr>
        <p:spPr>
          <a:xfrm>
            <a:off x="1405440" y="3758400"/>
            <a:ext cx="1007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Conversion to frames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25" name="CustomShape 8"/>
          <p:cNvSpPr/>
          <p:nvPr/>
        </p:nvSpPr>
        <p:spPr>
          <a:xfrm flipV="1">
            <a:off x="2413440" y="4005360"/>
            <a:ext cx="321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9"/>
          <p:cNvSpPr/>
          <p:nvPr/>
        </p:nvSpPr>
        <p:spPr>
          <a:xfrm>
            <a:off x="2735640" y="375408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27" name="CustomShape 10"/>
          <p:cNvSpPr/>
          <p:nvPr/>
        </p:nvSpPr>
        <p:spPr>
          <a:xfrm flipV="1">
            <a:off x="3600000" y="2381760"/>
            <a:ext cx="827640" cy="162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1"/>
          <p:cNvSpPr/>
          <p:nvPr/>
        </p:nvSpPr>
        <p:spPr>
          <a:xfrm flipV="1">
            <a:off x="3600000" y="3466800"/>
            <a:ext cx="827640" cy="53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2"/>
          <p:cNvSpPr/>
          <p:nvPr/>
        </p:nvSpPr>
        <p:spPr>
          <a:xfrm>
            <a:off x="3600000" y="4006080"/>
            <a:ext cx="830160" cy="162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3"/>
          <p:cNvSpPr/>
          <p:nvPr/>
        </p:nvSpPr>
        <p:spPr>
          <a:xfrm>
            <a:off x="3600000" y="4006080"/>
            <a:ext cx="827640" cy="46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4"/>
          <p:cNvSpPr/>
          <p:nvPr/>
        </p:nvSpPr>
        <p:spPr>
          <a:xfrm>
            <a:off x="4428000" y="1878480"/>
            <a:ext cx="1079640" cy="1007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Head Bent Detection Model(HBDM)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32" name="CustomShape 15"/>
          <p:cNvSpPr/>
          <p:nvPr/>
        </p:nvSpPr>
        <p:spPr>
          <a:xfrm>
            <a:off x="4428000" y="3033720"/>
            <a:ext cx="1079640" cy="86688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Yawning Detection Model(YDM)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33" name="CustomShape 16"/>
          <p:cNvSpPr/>
          <p:nvPr/>
        </p:nvSpPr>
        <p:spPr>
          <a:xfrm>
            <a:off x="4428000" y="4027320"/>
            <a:ext cx="1079640" cy="8784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Eye Closure Detection Model(ECDM</a:t>
            </a: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4" name="CustomShape 17"/>
          <p:cNvSpPr/>
          <p:nvPr/>
        </p:nvSpPr>
        <p:spPr>
          <a:xfrm>
            <a:off x="4430160" y="5200560"/>
            <a:ext cx="1110600" cy="8575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Face coverage Detection Model(FCDM)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35" name="CustomShape 18"/>
          <p:cNvSpPr/>
          <p:nvPr/>
        </p:nvSpPr>
        <p:spPr>
          <a:xfrm>
            <a:off x="5508000" y="2382480"/>
            <a:ext cx="75564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9"/>
          <p:cNvSpPr/>
          <p:nvPr/>
        </p:nvSpPr>
        <p:spPr>
          <a:xfrm>
            <a:off x="5508000" y="3467520"/>
            <a:ext cx="755640" cy="41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20"/>
          <p:cNvSpPr/>
          <p:nvPr/>
        </p:nvSpPr>
        <p:spPr>
          <a:xfrm flipV="1">
            <a:off x="5508000" y="3831120"/>
            <a:ext cx="755640" cy="63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21"/>
          <p:cNvSpPr/>
          <p:nvPr/>
        </p:nvSpPr>
        <p:spPr>
          <a:xfrm flipV="1">
            <a:off x="5541480" y="3831120"/>
            <a:ext cx="724680" cy="179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22"/>
          <p:cNvSpPr/>
          <p:nvPr/>
        </p:nvSpPr>
        <p:spPr>
          <a:xfrm>
            <a:off x="6264360" y="3686400"/>
            <a:ext cx="1007640" cy="4291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40" name="CustomShape 23"/>
          <p:cNvSpPr/>
          <p:nvPr/>
        </p:nvSpPr>
        <p:spPr>
          <a:xfrm flipV="1">
            <a:off x="7272360" y="3900600"/>
            <a:ext cx="43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4"/>
          <p:cNvSpPr/>
          <p:nvPr/>
        </p:nvSpPr>
        <p:spPr>
          <a:xfrm>
            <a:off x="7704360" y="3677040"/>
            <a:ext cx="935640" cy="4716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Final Results</a:t>
            </a:r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467640" y="18864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Yawning Detection Model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651345" y="1679110"/>
            <a:ext cx="8218800" cy="397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Dataset for Yawning Detection Model</a:t>
            </a:r>
          </a:p>
        </p:txBody>
      </p:sp>
      <p:grpSp>
        <p:nvGrpSpPr>
          <p:cNvPr id="344" name="Group 3"/>
          <p:cNvGrpSpPr/>
          <p:nvPr/>
        </p:nvGrpSpPr>
        <p:grpSpPr>
          <a:xfrm>
            <a:off x="297000" y="2565000"/>
            <a:ext cx="8525160" cy="3573360"/>
            <a:chOff x="297000" y="2565000"/>
            <a:chExt cx="8525160" cy="3573360"/>
          </a:xfrm>
        </p:grpSpPr>
        <p:pic>
          <p:nvPicPr>
            <p:cNvPr id="345" name="Picture 3"/>
            <p:cNvPicPr/>
            <p:nvPr/>
          </p:nvPicPr>
          <p:blipFill>
            <a:blip r:embed="rId2"/>
            <a:stretch/>
          </p:blipFill>
          <p:spPr>
            <a:xfrm>
              <a:off x="297000" y="2565000"/>
              <a:ext cx="4080960" cy="3573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6" name="Picture 7"/>
            <p:cNvPicPr/>
            <p:nvPr/>
          </p:nvPicPr>
          <p:blipFill>
            <a:blip r:embed="rId3"/>
            <a:stretch/>
          </p:blipFill>
          <p:spPr>
            <a:xfrm>
              <a:off x="4811760" y="2575080"/>
              <a:ext cx="4010400" cy="356328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Result of Yawning Detection Model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8" name="Group 2"/>
          <p:cNvGrpSpPr/>
          <p:nvPr/>
        </p:nvGrpSpPr>
        <p:grpSpPr>
          <a:xfrm>
            <a:off x="539640" y="2061000"/>
            <a:ext cx="8064360" cy="3456000"/>
            <a:chOff x="539640" y="2061000"/>
            <a:chExt cx="8064360" cy="3456000"/>
          </a:xfrm>
        </p:grpSpPr>
        <p:pic>
          <p:nvPicPr>
            <p:cNvPr id="349" name="Picture 5"/>
            <p:cNvPicPr/>
            <p:nvPr/>
          </p:nvPicPr>
          <p:blipFill>
            <a:blip r:embed="rId2"/>
            <a:stretch/>
          </p:blipFill>
          <p:spPr>
            <a:xfrm>
              <a:off x="539640" y="2061000"/>
              <a:ext cx="3792960" cy="345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0" name="Picture 6"/>
            <p:cNvPicPr/>
            <p:nvPr/>
          </p:nvPicPr>
          <p:blipFill>
            <a:blip r:embed="rId3"/>
            <a:stretch/>
          </p:blipFill>
          <p:spPr>
            <a:xfrm>
              <a:off x="4811040" y="2061000"/>
              <a:ext cx="3792960" cy="34560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1"/>
          <p:cNvGrpSpPr/>
          <p:nvPr/>
        </p:nvGrpSpPr>
        <p:grpSpPr>
          <a:xfrm>
            <a:off x="1074240" y="273600"/>
            <a:ext cx="6994440" cy="1144440"/>
            <a:chOff x="1074240" y="273600"/>
            <a:chExt cx="6994440" cy="1144440"/>
          </a:xfrm>
        </p:grpSpPr>
        <p:sp>
          <p:nvSpPr>
            <p:cNvPr id="352" name="CustomShape 2"/>
            <p:cNvSpPr/>
            <p:nvPr/>
          </p:nvSpPr>
          <p:spPr>
            <a:xfrm>
              <a:off x="1074240" y="273600"/>
              <a:ext cx="6994440" cy="1144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CustomShape 3"/>
            <p:cNvSpPr/>
            <p:nvPr/>
          </p:nvSpPr>
          <p:spPr>
            <a:xfrm>
              <a:off x="3337560" y="617040"/>
              <a:ext cx="2468520" cy="4575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4680" tIns="94680" rIns="72360" bIns="94680" anchor="ctr"/>
            <a:lstStyle/>
            <a:p>
              <a:pPr algn="ctr">
                <a:lnSpc>
                  <a:spcPct val="90000"/>
                </a:lnSpc>
                <a:spcAft>
                  <a:spcPts val="666"/>
                </a:spcAft>
              </a:pPr>
              <a:r>
                <a:rPr lang="en-IN" sz="1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Progress</a:t>
              </a:r>
              <a:endParaRPr lang="en-IN" sz="1900" b="0" strike="noStrike" spc="-1">
                <a:latin typeface="Arial"/>
              </a:endParaRPr>
            </a:p>
          </p:txBody>
        </p:sp>
      </p:grpSp>
      <p:grpSp>
        <p:nvGrpSpPr>
          <p:cNvPr id="354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55" name="CustomShape 5"/>
          <p:cNvSpPr/>
          <p:nvPr/>
        </p:nvSpPr>
        <p:spPr>
          <a:xfrm>
            <a:off x="270360" y="377532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Input Video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 flipV="1">
            <a:off x="1134360" y="4010400"/>
            <a:ext cx="2707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7"/>
          <p:cNvSpPr/>
          <p:nvPr/>
        </p:nvSpPr>
        <p:spPr>
          <a:xfrm>
            <a:off x="1405440" y="3758400"/>
            <a:ext cx="1007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Conversion to frames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58" name="CustomShape 8"/>
          <p:cNvSpPr/>
          <p:nvPr/>
        </p:nvSpPr>
        <p:spPr>
          <a:xfrm flipV="1">
            <a:off x="2413440" y="4005360"/>
            <a:ext cx="321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9"/>
          <p:cNvSpPr/>
          <p:nvPr/>
        </p:nvSpPr>
        <p:spPr>
          <a:xfrm>
            <a:off x="2735640" y="375408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60" name="CustomShape 10"/>
          <p:cNvSpPr/>
          <p:nvPr/>
        </p:nvSpPr>
        <p:spPr>
          <a:xfrm flipV="1">
            <a:off x="3600000" y="2381760"/>
            <a:ext cx="827640" cy="162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1"/>
          <p:cNvSpPr/>
          <p:nvPr/>
        </p:nvSpPr>
        <p:spPr>
          <a:xfrm flipV="1">
            <a:off x="3600000" y="3466800"/>
            <a:ext cx="827640" cy="53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2"/>
          <p:cNvSpPr/>
          <p:nvPr/>
        </p:nvSpPr>
        <p:spPr>
          <a:xfrm>
            <a:off x="3600000" y="4006080"/>
            <a:ext cx="830160" cy="162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3"/>
          <p:cNvSpPr/>
          <p:nvPr/>
        </p:nvSpPr>
        <p:spPr>
          <a:xfrm>
            <a:off x="3600000" y="4006080"/>
            <a:ext cx="827640" cy="46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4"/>
          <p:cNvSpPr/>
          <p:nvPr/>
        </p:nvSpPr>
        <p:spPr>
          <a:xfrm>
            <a:off x="4428000" y="1878480"/>
            <a:ext cx="1079640" cy="1007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Head Bent Detection Model(HBDM)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65" name="CustomShape 15"/>
          <p:cNvSpPr/>
          <p:nvPr/>
        </p:nvSpPr>
        <p:spPr>
          <a:xfrm>
            <a:off x="4428000" y="3033720"/>
            <a:ext cx="1079640" cy="86688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Yawning Detection Model(YDM)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66" name="CustomShape 16"/>
          <p:cNvSpPr/>
          <p:nvPr/>
        </p:nvSpPr>
        <p:spPr>
          <a:xfrm>
            <a:off x="4428000" y="4027320"/>
            <a:ext cx="1079640" cy="8784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Eye Closure Detection Model(ECDM</a:t>
            </a: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7" name="CustomShape 17"/>
          <p:cNvSpPr/>
          <p:nvPr/>
        </p:nvSpPr>
        <p:spPr>
          <a:xfrm>
            <a:off x="4430160" y="5200560"/>
            <a:ext cx="1110600" cy="8575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Face coverage Detection Model(FCDM)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68" name="CustomShape 18"/>
          <p:cNvSpPr/>
          <p:nvPr/>
        </p:nvSpPr>
        <p:spPr>
          <a:xfrm>
            <a:off x="5508000" y="2382480"/>
            <a:ext cx="75564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9"/>
          <p:cNvSpPr/>
          <p:nvPr/>
        </p:nvSpPr>
        <p:spPr>
          <a:xfrm>
            <a:off x="5508000" y="3467520"/>
            <a:ext cx="755640" cy="41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0"/>
          <p:cNvSpPr/>
          <p:nvPr/>
        </p:nvSpPr>
        <p:spPr>
          <a:xfrm flipV="1">
            <a:off x="5508000" y="3831120"/>
            <a:ext cx="755640" cy="63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1"/>
          <p:cNvSpPr/>
          <p:nvPr/>
        </p:nvSpPr>
        <p:spPr>
          <a:xfrm flipV="1">
            <a:off x="5541480" y="3831120"/>
            <a:ext cx="724680" cy="179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2"/>
          <p:cNvSpPr/>
          <p:nvPr/>
        </p:nvSpPr>
        <p:spPr>
          <a:xfrm>
            <a:off x="6264360" y="3686400"/>
            <a:ext cx="1007640" cy="4291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73" name="CustomShape 23"/>
          <p:cNvSpPr/>
          <p:nvPr/>
        </p:nvSpPr>
        <p:spPr>
          <a:xfrm flipV="1">
            <a:off x="7272360" y="3900600"/>
            <a:ext cx="43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4"/>
          <p:cNvSpPr/>
          <p:nvPr/>
        </p:nvSpPr>
        <p:spPr>
          <a:xfrm>
            <a:off x="7704360" y="3677040"/>
            <a:ext cx="935640" cy="4716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Final Results</a:t>
            </a:r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Outline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128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Introduction</a:t>
            </a:r>
            <a:endParaRPr lang="en-IN" sz="2000" b="0" strike="noStrike" spc="-1">
              <a:latin typeface="Arial"/>
            </a:endParaRPr>
          </a:p>
          <a:p>
            <a:pPr marL="343080" indent="-34128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Motivation</a:t>
            </a:r>
            <a:endParaRPr lang="en-IN" sz="2000" b="0" strike="noStrike" spc="-1">
              <a:latin typeface="Arial"/>
            </a:endParaRPr>
          </a:p>
          <a:p>
            <a:pPr marL="343080" indent="-34128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Literature Survey</a:t>
            </a:r>
            <a:endParaRPr lang="en-IN" sz="2000" b="0" strike="noStrike" spc="-1">
              <a:latin typeface="Arial"/>
            </a:endParaRPr>
          </a:p>
          <a:p>
            <a:pPr marL="343080" indent="-34128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Features used</a:t>
            </a:r>
            <a:endParaRPr lang="en-IN" sz="2000" b="0" strike="noStrike" spc="-1">
              <a:latin typeface="Arial"/>
            </a:endParaRPr>
          </a:p>
          <a:p>
            <a:pPr marL="343080" indent="-34128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Block diagram of the Model Used</a:t>
            </a:r>
            <a:endParaRPr lang="en-IN" sz="2000" b="0" strike="noStrike" spc="-1">
              <a:latin typeface="Arial"/>
            </a:endParaRPr>
          </a:p>
          <a:p>
            <a:pPr marL="343080" indent="-34128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Explanation of the Block Diagram</a:t>
            </a:r>
            <a:endParaRPr lang="en-IN" sz="2000" b="0" strike="noStrike" spc="-1">
              <a:latin typeface="Arial"/>
            </a:endParaRPr>
          </a:p>
          <a:p>
            <a:pPr marL="343080" indent="-34128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Results</a:t>
            </a:r>
            <a:endParaRPr lang="en-IN" sz="2000" b="0" strike="noStrike" spc="-1">
              <a:latin typeface="Arial"/>
            </a:endParaRPr>
          </a:p>
          <a:p>
            <a:pPr marL="343080" indent="-34128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Future Work</a:t>
            </a:r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438480" y="1897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Eye Closure Detection Model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561600" y="1772640"/>
            <a:ext cx="3917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Dataset for Eye Closure Detection</a:t>
            </a:r>
            <a:endParaRPr lang="en-IN" sz="1800" b="0" strike="noStrike" spc="-1">
              <a:latin typeface="Arial"/>
            </a:endParaRPr>
          </a:p>
        </p:txBody>
      </p:sp>
      <p:grpSp>
        <p:nvGrpSpPr>
          <p:cNvPr id="378" name="Group 4"/>
          <p:cNvGrpSpPr/>
          <p:nvPr/>
        </p:nvGrpSpPr>
        <p:grpSpPr>
          <a:xfrm>
            <a:off x="539640" y="2781000"/>
            <a:ext cx="8064360" cy="3088800"/>
            <a:chOff x="539640" y="2781000"/>
            <a:chExt cx="8064360" cy="3088800"/>
          </a:xfrm>
        </p:grpSpPr>
        <p:pic>
          <p:nvPicPr>
            <p:cNvPr id="379" name="Picture 3"/>
            <p:cNvPicPr/>
            <p:nvPr/>
          </p:nvPicPr>
          <p:blipFill>
            <a:blip r:embed="rId2"/>
            <a:stretch/>
          </p:blipFill>
          <p:spPr>
            <a:xfrm>
              <a:off x="539640" y="2781000"/>
              <a:ext cx="3730680" cy="3088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0" name="Picture 4"/>
            <p:cNvPicPr/>
            <p:nvPr/>
          </p:nvPicPr>
          <p:blipFill>
            <a:blip r:embed="rId3"/>
            <a:stretch/>
          </p:blipFill>
          <p:spPr>
            <a:xfrm>
              <a:off x="4609080" y="2781000"/>
              <a:ext cx="3994920" cy="30888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Result of Eye Closure Detection Model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2" name="Group 2"/>
          <p:cNvGrpSpPr/>
          <p:nvPr/>
        </p:nvGrpSpPr>
        <p:grpSpPr>
          <a:xfrm>
            <a:off x="467640" y="2087280"/>
            <a:ext cx="8208720" cy="3613680"/>
            <a:chOff x="467640" y="2087280"/>
            <a:chExt cx="8208720" cy="3613680"/>
          </a:xfrm>
        </p:grpSpPr>
        <p:pic>
          <p:nvPicPr>
            <p:cNvPr id="383" name="Picture 7"/>
            <p:cNvPicPr/>
            <p:nvPr/>
          </p:nvPicPr>
          <p:blipFill>
            <a:blip r:embed="rId2"/>
            <a:stretch/>
          </p:blipFill>
          <p:spPr>
            <a:xfrm>
              <a:off x="467640" y="2087280"/>
              <a:ext cx="4013280" cy="3587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4" name="Picture 8"/>
            <p:cNvPicPr/>
            <p:nvPr/>
          </p:nvPicPr>
          <p:blipFill>
            <a:blip r:embed="rId3"/>
            <a:stretch/>
          </p:blipFill>
          <p:spPr>
            <a:xfrm>
              <a:off x="4663080" y="2113560"/>
              <a:ext cx="4013280" cy="35874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1"/>
          <p:cNvGrpSpPr/>
          <p:nvPr/>
        </p:nvGrpSpPr>
        <p:grpSpPr>
          <a:xfrm>
            <a:off x="1074240" y="273600"/>
            <a:ext cx="6994440" cy="1144440"/>
            <a:chOff x="1074240" y="273600"/>
            <a:chExt cx="6994440" cy="1144440"/>
          </a:xfrm>
        </p:grpSpPr>
        <p:sp>
          <p:nvSpPr>
            <p:cNvPr id="386" name="CustomShape 2"/>
            <p:cNvSpPr/>
            <p:nvPr/>
          </p:nvSpPr>
          <p:spPr>
            <a:xfrm>
              <a:off x="1074240" y="273600"/>
              <a:ext cx="6994440" cy="1144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3"/>
            <p:cNvSpPr/>
            <p:nvPr/>
          </p:nvSpPr>
          <p:spPr>
            <a:xfrm>
              <a:off x="3337560" y="617040"/>
              <a:ext cx="2468520" cy="4575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4680" tIns="94680" rIns="72360" bIns="94680" anchor="ctr"/>
            <a:lstStyle/>
            <a:p>
              <a:pPr algn="ctr">
                <a:lnSpc>
                  <a:spcPct val="90000"/>
                </a:lnSpc>
                <a:spcAft>
                  <a:spcPts val="666"/>
                </a:spcAft>
              </a:pPr>
              <a:r>
                <a:rPr lang="en-IN" sz="1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Progress</a:t>
              </a:r>
              <a:endParaRPr lang="en-IN" sz="1900" b="0" strike="noStrike" spc="-1">
                <a:latin typeface="Arial"/>
              </a:endParaRPr>
            </a:p>
          </p:txBody>
        </p:sp>
      </p:grpSp>
      <p:grpSp>
        <p:nvGrpSpPr>
          <p:cNvPr id="388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89" name="CustomShape 5"/>
          <p:cNvSpPr/>
          <p:nvPr/>
        </p:nvSpPr>
        <p:spPr>
          <a:xfrm>
            <a:off x="270360" y="377532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Input Video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90" name="CustomShape 6"/>
          <p:cNvSpPr/>
          <p:nvPr/>
        </p:nvSpPr>
        <p:spPr>
          <a:xfrm flipV="1">
            <a:off x="1134360" y="4010400"/>
            <a:ext cx="2707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7"/>
          <p:cNvSpPr/>
          <p:nvPr/>
        </p:nvSpPr>
        <p:spPr>
          <a:xfrm>
            <a:off x="1405440" y="3758400"/>
            <a:ext cx="1007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Conversion to frames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92" name="CustomShape 8"/>
          <p:cNvSpPr/>
          <p:nvPr/>
        </p:nvSpPr>
        <p:spPr>
          <a:xfrm flipV="1">
            <a:off x="2413440" y="4005360"/>
            <a:ext cx="321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9"/>
          <p:cNvSpPr/>
          <p:nvPr/>
        </p:nvSpPr>
        <p:spPr>
          <a:xfrm>
            <a:off x="2735640" y="375408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94" name="CustomShape 10"/>
          <p:cNvSpPr/>
          <p:nvPr/>
        </p:nvSpPr>
        <p:spPr>
          <a:xfrm flipV="1">
            <a:off x="3600000" y="2381760"/>
            <a:ext cx="827640" cy="162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1"/>
          <p:cNvSpPr/>
          <p:nvPr/>
        </p:nvSpPr>
        <p:spPr>
          <a:xfrm flipV="1">
            <a:off x="3600000" y="3466800"/>
            <a:ext cx="827640" cy="53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2"/>
          <p:cNvSpPr/>
          <p:nvPr/>
        </p:nvSpPr>
        <p:spPr>
          <a:xfrm>
            <a:off x="3600000" y="4006080"/>
            <a:ext cx="830160" cy="162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3"/>
          <p:cNvSpPr/>
          <p:nvPr/>
        </p:nvSpPr>
        <p:spPr>
          <a:xfrm>
            <a:off x="3600000" y="4006080"/>
            <a:ext cx="827640" cy="46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4"/>
          <p:cNvSpPr/>
          <p:nvPr/>
        </p:nvSpPr>
        <p:spPr>
          <a:xfrm>
            <a:off x="4428000" y="1878480"/>
            <a:ext cx="1079640" cy="1007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Head Bent Detection Model(HBDM)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99" name="CustomShape 15"/>
          <p:cNvSpPr/>
          <p:nvPr/>
        </p:nvSpPr>
        <p:spPr>
          <a:xfrm>
            <a:off x="4428000" y="3033720"/>
            <a:ext cx="1079640" cy="86688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Yawning Detection Model(YDM)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00" name="CustomShape 16"/>
          <p:cNvSpPr/>
          <p:nvPr/>
        </p:nvSpPr>
        <p:spPr>
          <a:xfrm>
            <a:off x="4428000" y="4027320"/>
            <a:ext cx="1079640" cy="8784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Eye Closure Detection Model(ECDM</a:t>
            </a: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1" name="CustomShape 17"/>
          <p:cNvSpPr/>
          <p:nvPr/>
        </p:nvSpPr>
        <p:spPr>
          <a:xfrm>
            <a:off x="4430160" y="5200560"/>
            <a:ext cx="1110600" cy="8575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Face coverage Detection Model(FCDM)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02" name="CustomShape 18"/>
          <p:cNvSpPr/>
          <p:nvPr/>
        </p:nvSpPr>
        <p:spPr>
          <a:xfrm>
            <a:off x="5508000" y="2382480"/>
            <a:ext cx="75564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9"/>
          <p:cNvSpPr/>
          <p:nvPr/>
        </p:nvSpPr>
        <p:spPr>
          <a:xfrm>
            <a:off x="5508000" y="3467520"/>
            <a:ext cx="755640" cy="41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20"/>
          <p:cNvSpPr/>
          <p:nvPr/>
        </p:nvSpPr>
        <p:spPr>
          <a:xfrm flipV="1">
            <a:off x="5508000" y="3831120"/>
            <a:ext cx="755640" cy="63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21"/>
          <p:cNvSpPr/>
          <p:nvPr/>
        </p:nvSpPr>
        <p:spPr>
          <a:xfrm flipV="1">
            <a:off x="5541480" y="3831120"/>
            <a:ext cx="724680" cy="179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2"/>
          <p:cNvSpPr/>
          <p:nvPr/>
        </p:nvSpPr>
        <p:spPr>
          <a:xfrm>
            <a:off x="6264360" y="3686400"/>
            <a:ext cx="1007640" cy="4291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07" name="CustomShape 23"/>
          <p:cNvSpPr/>
          <p:nvPr/>
        </p:nvSpPr>
        <p:spPr>
          <a:xfrm flipV="1">
            <a:off x="7272360" y="3900600"/>
            <a:ext cx="43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4"/>
          <p:cNvSpPr/>
          <p:nvPr/>
        </p:nvSpPr>
        <p:spPr>
          <a:xfrm>
            <a:off x="7704360" y="3677040"/>
            <a:ext cx="935640" cy="4716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Final Results</a:t>
            </a:r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Face Coverage Detection Model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57200" y="1600200"/>
            <a:ext cx="8146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3"/>
          <p:cNvSpPr/>
          <p:nvPr/>
        </p:nvSpPr>
        <p:spPr>
          <a:xfrm>
            <a:off x="376200" y="1772640"/>
            <a:ext cx="8227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Dataset for Face Coverage Detection Model</a:t>
            </a: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grpSp>
        <p:nvGrpSpPr>
          <p:cNvPr id="412" name="Group 4"/>
          <p:cNvGrpSpPr/>
          <p:nvPr/>
        </p:nvGrpSpPr>
        <p:grpSpPr>
          <a:xfrm>
            <a:off x="457200" y="2635560"/>
            <a:ext cx="8227800" cy="3508560"/>
            <a:chOff x="457200" y="2635560"/>
            <a:chExt cx="8227800" cy="3508560"/>
          </a:xfrm>
        </p:grpSpPr>
        <p:pic>
          <p:nvPicPr>
            <p:cNvPr id="413" name="Picture 4"/>
            <p:cNvPicPr/>
            <p:nvPr/>
          </p:nvPicPr>
          <p:blipFill>
            <a:blip r:embed="rId2"/>
            <a:stretch/>
          </p:blipFill>
          <p:spPr>
            <a:xfrm>
              <a:off x="457200" y="2635560"/>
              <a:ext cx="4039920" cy="350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4" name="Picture 5"/>
            <p:cNvPicPr/>
            <p:nvPr/>
          </p:nvPicPr>
          <p:blipFill>
            <a:blip r:embed="rId3"/>
            <a:stretch/>
          </p:blipFill>
          <p:spPr>
            <a:xfrm>
              <a:off x="4771440" y="2635560"/>
              <a:ext cx="3913560" cy="348876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Result of Face Coverage Detection Model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6" name="Group 2"/>
          <p:cNvGrpSpPr/>
          <p:nvPr/>
        </p:nvGrpSpPr>
        <p:grpSpPr>
          <a:xfrm>
            <a:off x="499680" y="2061000"/>
            <a:ext cx="8104320" cy="3503880"/>
            <a:chOff x="499680" y="2061000"/>
            <a:chExt cx="8104320" cy="3503880"/>
          </a:xfrm>
        </p:grpSpPr>
        <p:pic>
          <p:nvPicPr>
            <p:cNvPr id="417" name="Picture 5"/>
            <p:cNvPicPr/>
            <p:nvPr/>
          </p:nvPicPr>
          <p:blipFill>
            <a:blip r:embed="rId2"/>
            <a:stretch/>
          </p:blipFill>
          <p:spPr>
            <a:xfrm>
              <a:off x="499680" y="2061000"/>
              <a:ext cx="3869280" cy="3503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8" name="Picture 6"/>
            <p:cNvPicPr/>
            <p:nvPr/>
          </p:nvPicPr>
          <p:blipFill>
            <a:blip r:embed="rId3"/>
            <a:stretch/>
          </p:blipFill>
          <p:spPr>
            <a:xfrm>
              <a:off x="4736160" y="2061000"/>
              <a:ext cx="3867840" cy="350388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"/>
          <p:cNvGrpSpPr/>
          <p:nvPr/>
        </p:nvGrpSpPr>
        <p:grpSpPr>
          <a:xfrm>
            <a:off x="1074240" y="273600"/>
            <a:ext cx="6994440" cy="1144440"/>
            <a:chOff x="1074240" y="273600"/>
            <a:chExt cx="6994440" cy="1144440"/>
          </a:xfrm>
        </p:grpSpPr>
        <p:sp>
          <p:nvSpPr>
            <p:cNvPr id="420" name="CustomShape 2"/>
            <p:cNvSpPr/>
            <p:nvPr/>
          </p:nvSpPr>
          <p:spPr>
            <a:xfrm>
              <a:off x="1074240" y="273600"/>
              <a:ext cx="6994440" cy="1144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CustomShape 3"/>
            <p:cNvSpPr/>
            <p:nvPr/>
          </p:nvSpPr>
          <p:spPr>
            <a:xfrm>
              <a:off x="3337560" y="617040"/>
              <a:ext cx="2468520" cy="4575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4680" tIns="94680" rIns="72360" bIns="94680" anchor="ctr"/>
            <a:lstStyle/>
            <a:p>
              <a:pPr algn="ctr">
                <a:lnSpc>
                  <a:spcPct val="90000"/>
                </a:lnSpc>
                <a:spcAft>
                  <a:spcPts val="666"/>
                </a:spcAft>
              </a:pPr>
              <a:r>
                <a:rPr lang="en-IN" sz="1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Progress</a:t>
              </a:r>
              <a:endParaRPr lang="en-IN" sz="1900" b="0" strike="noStrike" spc="-1">
                <a:latin typeface="Arial"/>
              </a:endParaRPr>
            </a:p>
          </p:txBody>
        </p:sp>
      </p:grpSp>
      <p:grpSp>
        <p:nvGrpSpPr>
          <p:cNvPr id="422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423" name="CustomShape 5"/>
          <p:cNvSpPr/>
          <p:nvPr/>
        </p:nvSpPr>
        <p:spPr>
          <a:xfrm>
            <a:off x="270360" y="377532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Input Video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24" name="CustomShape 6"/>
          <p:cNvSpPr/>
          <p:nvPr/>
        </p:nvSpPr>
        <p:spPr>
          <a:xfrm flipV="1">
            <a:off x="1134360" y="4010400"/>
            <a:ext cx="2707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7"/>
          <p:cNvSpPr/>
          <p:nvPr/>
        </p:nvSpPr>
        <p:spPr>
          <a:xfrm>
            <a:off x="1405440" y="3758400"/>
            <a:ext cx="1007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Conversion to frames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26" name="CustomShape 8"/>
          <p:cNvSpPr/>
          <p:nvPr/>
        </p:nvSpPr>
        <p:spPr>
          <a:xfrm flipV="1">
            <a:off x="2413440" y="4005360"/>
            <a:ext cx="321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9"/>
          <p:cNvSpPr/>
          <p:nvPr/>
        </p:nvSpPr>
        <p:spPr>
          <a:xfrm>
            <a:off x="2735640" y="375408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28" name="CustomShape 10"/>
          <p:cNvSpPr/>
          <p:nvPr/>
        </p:nvSpPr>
        <p:spPr>
          <a:xfrm flipV="1">
            <a:off x="3600000" y="2381760"/>
            <a:ext cx="827640" cy="162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1"/>
          <p:cNvSpPr/>
          <p:nvPr/>
        </p:nvSpPr>
        <p:spPr>
          <a:xfrm flipV="1">
            <a:off x="3600000" y="3466800"/>
            <a:ext cx="827640" cy="53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2"/>
          <p:cNvSpPr/>
          <p:nvPr/>
        </p:nvSpPr>
        <p:spPr>
          <a:xfrm>
            <a:off x="3600000" y="4006080"/>
            <a:ext cx="830160" cy="162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3"/>
          <p:cNvSpPr/>
          <p:nvPr/>
        </p:nvSpPr>
        <p:spPr>
          <a:xfrm>
            <a:off x="3600000" y="4006080"/>
            <a:ext cx="827640" cy="46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4"/>
          <p:cNvSpPr/>
          <p:nvPr/>
        </p:nvSpPr>
        <p:spPr>
          <a:xfrm>
            <a:off x="4428000" y="1878480"/>
            <a:ext cx="1079640" cy="1007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Head Bent Detection Model(HBDM)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33" name="CustomShape 15"/>
          <p:cNvSpPr/>
          <p:nvPr/>
        </p:nvSpPr>
        <p:spPr>
          <a:xfrm>
            <a:off x="4428000" y="3033720"/>
            <a:ext cx="1079640" cy="86688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Yawning Detection Model(YDM)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34" name="CustomShape 16"/>
          <p:cNvSpPr/>
          <p:nvPr/>
        </p:nvSpPr>
        <p:spPr>
          <a:xfrm>
            <a:off x="4428000" y="4027320"/>
            <a:ext cx="1079640" cy="8784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Eye Closure Detection Model(ECDM</a:t>
            </a: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35" name="CustomShape 17"/>
          <p:cNvSpPr/>
          <p:nvPr/>
        </p:nvSpPr>
        <p:spPr>
          <a:xfrm>
            <a:off x="4430160" y="5200560"/>
            <a:ext cx="1110600" cy="85752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Face coverage Detection Model(FCDM)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36" name="CustomShape 18"/>
          <p:cNvSpPr/>
          <p:nvPr/>
        </p:nvSpPr>
        <p:spPr>
          <a:xfrm>
            <a:off x="5508000" y="2382480"/>
            <a:ext cx="75564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19"/>
          <p:cNvSpPr/>
          <p:nvPr/>
        </p:nvSpPr>
        <p:spPr>
          <a:xfrm>
            <a:off x="5508000" y="3467520"/>
            <a:ext cx="755640" cy="41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20"/>
          <p:cNvSpPr/>
          <p:nvPr/>
        </p:nvSpPr>
        <p:spPr>
          <a:xfrm flipV="1">
            <a:off x="5508000" y="3831120"/>
            <a:ext cx="755640" cy="63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21"/>
          <p:cNvSpPr/>
          <p:nvPr/>
        </p:nvSpPr>
        <p:spPr>
          <a:xfrm flipV="1">
            <a:off x="5541480" y="3831120"/>
            <a:ext cx="724680" cy="179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2"/>
          <p:cNvSpPr/>
          <p:nvPr/>
        </p:nvSpPr>
        <p:spPr>
          <a:xfrm>
            <a:off x="6264360" y="3686400"/>
            <a:ext cx="1007640" cy="4291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41" name="CustomShape 23"/>
          <p:cNvSpPr/>
          <p:nvPr/>
        </p:nvSpPr>
        <p:spPr>
          <a:xfrm flipV="1">
            <a:off x="7272360" y="3900600"/>
            <a:ext cx="43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4"/>
          <p:cNvSpPr/>
          <p:nvPr/>
        </p:nvSpPr>
        <p:spPr>
          <a:xfrm>
            <a:off x="7704360" y="3677040"/>
            <a:ext cx="935640" cy="4716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Final Results</a:t>
            </a:r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Internal Engine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755640" y="2027880"/>
            <a:ext cx="1151640" cy="863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Head Bent or Not?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060000" y="2027880"/>
            <a:ext cx="1151640" cy="863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Yawning or Not?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5148000" y="2027880"/>
            <a:ext cx="1151640" cy="863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Eyes Closed or Not?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7" name="CustomShape 5"/>
          <p:cNvSpPr/>
          <p:nvPr/>
        </p:nvSpPr>
        <p:spPr>
          <a:xfrm>
            <a:off x="7308360" y="2027880"/>
            <a:ext cx="1223640" cy="863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Face Covered or Not?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8" name="CustomShape 6"/>
          <p:cNvSpPr/>
          <p:nvPr/>
        </p:nvSpPr>
        <p:spPr>
          <a:xfrm>
            <a:off x="1331640" y="2892240"/>
            <a:ext cx="3312000" cy="266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7"/>
          <p:cNvSpPr/>
          <p:nvPr/>
        </p:nvSpPr>
        <p:spPr>
          <a:xfrm>
            <a:off x="3636000" y="2892240"/>
            <a:ext cx="1007640" cy="266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8"/>
          <p:cNvSpPr/>
          <p:nvPr/>
        </p:nvSpPr>
        <p:spPr>
          <a:xfrm flipH="1">
            <a:off x="4643280" y="2892240"/>
            <a:ext cx="1079640" cy="266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9"/>
          <p:cNvSpPr/>
          <p:nvPr/>
        </p:nvSpPr>
        <p:spPr>
          <a:xfrm flipH="1">
            <a:off x="4644000" y="2892240"/>
            <a:ext cx="3276000" cy="266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0"/>
          <p:cNvSpPr/>
          <p:nvPr/>
        </p:nvSpPr>
        <p:spPr>
          <a:xfrm>
            <a:off x="3708000" y="5556600"/>
            <a:ext cx="1872000" cy="1079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Drowsy or Not?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Accuracy of the Models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Picture 4"/>
          <p:cNvPicPr/>
          <p:nvPr/>
        </p:nvPicPr>
        <p:blipFill>
          <a:blip r:embed="rId2"/>
          <a:stretch/>
        </p:blipFill>
        <p:spPr>
          <a:xfrm>
            <a:off x="562680" y="1716840"/>
            <a:ext cx="8064360" cy="437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Final Results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6" name="media.io_mohit.asf"/>
          <p:cNvPicPr/>
          <p:nvPr/>
        </p:nvPicPr>
        <p:blipFill>
          <a:blip r:embed="rId2"/>
          <a:stretch/>
        </p:blipFill>
        <p:spPr>
          <a:xfrm>
            <a:off x="1619640" y="1700640"/>
            <a:ext cx="5878080" cy="468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restart="whenNotActive" fill="hold" nodeType="interactiveSeq">
                <p:childTnLst>
                  <p:par>
                    <p:cTn id="3" fill="hold"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Future Work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457200" y="1604520"/>
            <a:ext cx="8218800" cy="3976920"/>
          </a:xfrm>
          <a:prstGeom prst="rect">
            <a:avLst/>
          </a:prstGeom>
          <a:gradFill rotWithShape="0">
            <a:gsLst>
              <a:gs pos="0">
                <a:srgbClr val="BFECFF"/>
              </a:gs>
              <a:gs pos="100000">
                <a:srgbClr val="E6F7FF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of Intrusive methods like pulse rate, heat beats etc. Introduction of BAN(Body Area Network) for measuring intrusive features.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Observation of driver’s driving behaviour to check the usage of brakes, clutch and accelerator.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of Infrared Camera for better extraction of mouth and eyes.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Introduction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457200" y="1600200"/>
            <a:ext cx="8227800" cy="38714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tIns="0" rIns="0" bIns="0" anchor="ctr"/>
          <a:lstStyle/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With constantly increasing  drowsiness associated accidents, an effective and efficient automated system is need of the hour.</a:t>
            </a:r>
            <a:endParaRPr lang="en-IN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Compared to driving under the influence of alcohol, drowsy drivers may pose an equal, if not greater threat.</a:t>
            </a:r>
            <a:endParaRPr lang="en-IN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 this project, our main motive is to build an automated system which can detect drowsiness in drivers with decent efficiency. </a:t>
            </a:r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806A-BEE0-4DEE-9DBD-B2FB0299D69C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A02C0-BD27-4E14-AD5E-D79F280553C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198" y="1660124"/>
            <a:ext cx="8228879" cy="4856085"/>
          </a:xfrm>
        </p:spPr>
        <p:txBody>
          <a:bodyPr>
            <a:normAutofit/>
          </a:bodyPr>
          <a:lstStyle/>
          <a:p>
            <a:pPr algn="just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D35DC-6C51-4A1A-8462-4E6452F7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1418040"/>
            <a:ext cx="8228879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6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457200" y="273600"/>
            <a:ext cx="8228880" cy="560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000000"/>
                </a:solidFill>
                <a:latin typeface="Arial"/>
              </a:rPr>
              <a:t>Thanks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Motivation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457200" y="1600200"/>
            <a:ext cx="4113720" cy="42768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17"/>
              </a:spcBef>
            </a:pPr>
            <a:endParaRPr lang="en-IN" sz="1800" b="0" strike="noStrike" spc="-1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The National Highway Traffic Safety Administration (NHTSA) estimates that drowsy driving is a factor in 100,000 crashes, resulting in nearly 80,000 injuries, and 6,550 deaths annually.</a:t>
            </a:r>
            <a:endParaRPr lang="en-IN" sz="2200" b="0" strike="noStrike" spc="-1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These crashes due to drowsiness are constantly increasing and we are in an urgent need of a solution.</a:t>
            </a:r>
            <a:endParaRPr lang="en-IN" sz="22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lang="en-IN" sz="22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lang="en-IN" sz="2200" b="0" strike="noStrike" spc="-1">
              <a:latin typeface="Arial"/>
            </a:endParaRPr>
          </a:p>
        </p:txBody>
      </p:sp>
      <p:pic>
        <p:nvPicPr>
          <p:cNvPr id="199" name="Picture 3"/>
          <p:cNvPicPr/>
          <p:nvPr/>
        </p:nvPicPr>
        <p:blipFill>
          <a:blip r:embed="rId2"/>
          <a:stretch/>
        </p:blipFill>
        <p:spPr>
          <a:xfrm>
            <a:off x="4571280" y="1600200"/>
            <a:ext cx="4113720" cy="45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Literature Survey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01" name="Table 2"/>
          <p:cNvGraphicFramePr/>
          <p:nvPr/>
        </p:nvGraphicFramePr>
        <p:xfrm>
          <a:off x="683640" y="2421000"/>
          <a:ext cx="7488360" cy="2545080"/>
        </p:xfrm>
        <a:graphic>
          <a:graphicData uri="http://schemas.openxmlformats.org/drawingml/2006/table">
            <a:tbl>
              <a:tblPr/>
              <a:tblGrid>
                <a:gridCol w="28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32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FFFFFF"/>
                          </a:solidFill>
                          <a:latin typeface="Times New Roman"/>
                        </a:rPr>
                        <a:t>Name</a:t>
                      </a: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FFFFFF"/>
                          </a:solidFill>
                          <a:latin typeface="Times New Roman"/>
                        </a:rPr>
                        <a:t>Author</a:t>
                      </a: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FFFFFF"/>
                          </a:solidFill>
                          <a:latin typeface="Times New Roman"/>
                        </a:rPr>
                        <a:t>Feature/Description</a:t>
                      </a: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36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Drowsy driver detection using representation learning. (2014)</a:t>
                      </a:r>
                      <a:endParaRPr lang="en-IN" sz="11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Kartik Dwivedi, Kumar Biswaranjan, and Amit Sethi. </a:t>
                      </a: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Normalisation, Image Subtraction and Neural Networks</a:t>
                      </a: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4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Real-time driver</a:t>
                      </a:r>
                      <a:endParaRPr lang="en-IN" sz="11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drowsiness detection for embedded system using model compression of deep neural networks. (2017)</a:t>
                      </a:r>
                      <a:endParaRPr lang="en-IN" sz="11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Bhargava Reddy, Ye-Hoon Kim, Sojung Yun, Chanwon Seo, and Junik Jang</a:t>
                      </a: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Multi-Task Cascaded Convolutional Networks (MTCNN) for Face Detection and Driver Drowsiness Detection</a:t>
                      </a:r>
                      <a:endParaRPr lang="en-IN" sz="11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Network (DDDN)  for drowsiness detection</a:t>
                      </a:r>
                      <a:endParaRPr lang="en-IN" sz="11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88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Driver fatigue detection using mouth and yawning</a:t>
                      </a:r>
                      <a:endParaRPr lang="en-IN" sz="11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Analysis. (2008)</a:t>
                      </a:r>
                      <a:endParaRPr lang="en-IN" sz="11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Mandalapu Saradadevi and Preeti Bajaj</a:t>
                      </a: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11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Face Detection, Mouth Extraction and SVM for Classification</a:t>
                      </a:r>
                      <a:endParaRPr lang="en-IN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Features used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endParaRPr lang="en-IN" sz="18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Eye closure.</a:t>
            </a:r>
            <a:endParaRPr lang="en-IN" sz="20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Mouth and Yawning Analysis.</a:t>
            </a:r>
            <a:endParaRPr lang="en-IN" sz="20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Head Leaning Forward.</a:t>
            </a:r>
            <a:endParaRPr lang="en-IN" sz="20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Hand Movements (Coverage of face)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IN" sz="2000" b="0" strike="noStrike" spc="-1">
              <a:latin typeface="Arial"/>
            </a:endParaRPr>
          </a:p>
        </p:txBody>
      </p:sp>
      <p:pic>
        <p:nvPicPr>
          <p:cNvPr id="204" name="Picture 163"/>
          <p:cNvPicPr/>
          <p:nvPr/>
        </p:nvPicPr>
        <p:blipFill>
          <a:blip r:embed="rId2"/>
          <a:stretch/>
        </p:blipFill>
        <p:spPr>
          <a:xfrm>
            <a:off x="4841640" y="1845000"/>
            <a:ext cx="3670200" cy="300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Block Diagram of the Neural Network Model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2496240" y="2134800"/>
            <a:ext cx="37893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3"/>
          <p:cNvSpPr/>
          <p:nvPr/>
        </p:nvSpPr>
        <p:spPr>
          <a:xfrm>
            <a:off x="124560" y="3775320"/>
            <a:ext cx="863640" cy="503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Input Video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 flipV="1">
            <a:off x="988560" y="4010400"/>
            <a:ext cx="2707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5"/>
          <p:cNvSpPr/>
          <p:nvPr/>
        </p:nvSpPr>
        <p:spPr>
          <a:xfrm>
            <a:off x="1259640" y="3758400"/>
            <a:ext cx="1007640" cy="503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Conversion to frames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 flipV="1">
            <a:off x="2267640" y="4005360"/>
            <a:ext cx="321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7"/>
          <p:cNvSpPr/>
          <p:nvPr/>
        </p:nvSpPr>
        <p:spPr>
          <a:xfrm>
            <a:off x="2589840" y="3754080"/>
            <a:ext cx="863640" cy="503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 flipV="1">
            <a:off x="3454200" y="2381760"/>
            <a:ext cx="827640" cy="162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9"/>
          <p:cNvSpPr/>
          <p:nvPr/>
        </p:nvSpPr>
        <p:spPr>
          <a:xfrm flipV="1">
            <a:off x="3454200" y="3466800"/>
            <a:ext cx="827640" cy="53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0"/>
          <p:cNvSpPr/>
          <p:nvPr/>
        </p:nvSpPr>
        <p:spPr>
          <a:xfrm>
            <a:off x="3454200" y="4006080"/>
            <a:ext cx="830160" cy="162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1"/>
          <p:cNvSpPr/>
          <p:nvPr/>
        </p:nvSpPr>
        <p:spPr>
          <a:xfrm>
            <a:off x="3454200" y="4006080"/>
            <a:ext cx="827640" cy="46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2"/>
          <p:cNvSpPr/>
          <p:nvPr/>
        </p:nvSpPr>
        <p:spPr>
          <a:xfrm>
            <a:off x="4282200" y="1878480"/>
            <a:ext cx="1079640" cy="1007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Head Bent Detection Model(HBDM)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17" name="CustomShape 13"/>
          <p:cNvSpPr/>
          <p:nvPr/>
        </p:nvSpPr>
        <p:spPr>
          <a:xfrm>
            <a:off x="4282200" y="3033720"/>
            <a:ext cx="1079640" cy="86688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Yawning Detection Model(YDM)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18" name="CustomShape 14"/>
          <p:cNvSpPr/>
          <p:nvPr/>
        </p:nvSpPr>
        <p:spPr>
          <a:xfrm>
            <a:off x="4282200" y="4027320"/>
            <a:ext cx="1079640" cy="8784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Eye Closure Detection Model(ECDM</a:t>
            </a: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9" name="CustomShape 15"/>
          <p:cNvSpPr/>
          <p:nvPr/>
        </p:nvSpPr>
        <p:spPr>
          <a:xfrm>
            <a:off x="4284360" y="5200560"/>
            <a:ext cx="1110600" cy="8575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Face coverage Detection Model(FCDM)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20" name="CustomShape 16"/>
          <p:cNvSpPr/>
          <p:nvPr/>
        </p:nvSpPr>
        <p:spPr>
          <a:xfrm>
            <a:off x="5362200" y="2382480"/>
            <a:ext cx="75564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7"/>
          <p:cNvSpPr/>
          <p:nvPr/>
        </p:nvSpPr>
        <p:spPr>
          <a:xfrm>
            <a:off x="5362200" y="3467520"/>
            <a:ext cx="755640" cy="41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8"/>
          <p:cNvSpPr/>
          <p:nvPr/>
        </p:nvSpPr>
        <p:spPr>
          <a:xfrm flipV="1">
            <a:off x="5362200" y="3831120"/>
            <a:ext cx="755640" cy="63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9"/>
          <p:cNvSpPr/>
          <p:nvPr/>
        </p:nvSpPr>
        <p:spPr>
          <a:xfrm flipV="1">
            <a:off x="5395680" y="3831120"/>
            <a:ext cx="724680" cy="179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20"/>
          <p:cNvSpPr/>
          <p:nvPr/>
        </p:nvSpPr>
        <p:spPr>
          <a:xfrm>
            <a:off x="6118560" y="3686400"/>
            <a:ext cx="1007640" cy="4291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25" name="CustomShape 21"/>
          <p:cNvSpPr/>
          <p:nvPr/>
        </p:nvSpPr>
        <p:spPr>
          <a:xfrm flipV="1">
            <a:off x="7126560" y="3900600"/>
            <a:ext cx="43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2"/>
          <p:cNvSpPr/>
          <p:nvPr/>
        </p:nvSpPr>
        <p:spPr>
          <a:xfrm>
            <a:off x="7558560" y="3677040"/>
            <a:ext cx="935640" cy="4716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Final Results</a:t>
            </a:r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gradFill rotWithShape="0">
            <a:gsLst>
              <a:gs pos="0">
                <a:srgbClr val="2988A1"/>
              </a:gs>
              <a:gs pos="100000">
                <a:srgbClr val="36B0D1"/>
              </a:gs>
            </a:gsLst>
            <a:lin ang="16200000"/>
          </a:gradFill>
          <a:ln w="9360">
            <a:solidFill>
              <a:srgbClr val="46AAC4"/>
            </a:solidFill>
            <a:round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Video Input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467640" y="1845000"/>
            <a:ext cx="8208720" cy="4205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/>
          <a:lstStyle/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used Logitech Full HD C615 camera to capture video inputs of driver.</a:t>
            </a: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pic>
        <p:nvPicPr>
          <p:cNvPr id="229" name="Picture 3"/>
          <p:cNvPicPr/>
          <p:nvPr/>
        </p:nvPicPr>
        <p:blipFill>
          <a:blip r:embed="rId2"/>
          <a:stretch/>
        </p:blipFill>
        <p:spPr>
          <a:xfrm>
            <a:off x="2051640" y="2565000"/>
            <a:ext cx="5118120" cy="348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70360" y="3760920"/>
            <a:ext cx="863640" cy="50364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Input Video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 flipV="1">
            <a:off x="1134360" y="3995640"/>
            <a:ext cx="2707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3"/>
          <p:cNvSpPr/>
          <p:nvPr/>
        </p:nvSpPr>
        <p:spPr>
          <a:xfrm>
            <a:off x="1405440" y="3743640"/>
            <a:ext cx="1007640" cy="503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Conversion to frames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 flipV="1">
            <a:off x="2413440" y="3990960"/>
            <a:ext cx="321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"/>
          <p:cNvSpPr/>
          <p:nvPr/>
        </p:nvSpPr>
        <p:spPr>
          <a:xfrm>
            <a:off x="2735640" y="3739320"/>
            <a:ext cx="863640" cy="503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 flipV="1">
            <a:off x="3600000" y="2367360"/>
            <a:ext cx="827640" cy="162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7"/>
          <p:cNvSpPr/>
          <p:nvPr/>
        </p:nvSpPr>
        <p:spPr>
          <a:xfrm flipV="1">
            <a:off x="3600000" y="3452400"/>
            <a:ext cx="827640" cy="53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8"/>
          <p:cNvSpPr/>
          <p:nvPr/>
        </p:nvSpPr>
        <p:spPr>
          <a:xfrm>
            <a:off x="3600000" y="3991680"/>
            <a:ext cx="830160" cy="162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9"/>
          <p:cNvSpPr/>
          <p:nvPr/>
        </p:nvSpPr>
        <p:spPr>
          <a:xfrm>
            <a:off x="3600000" y="3991680"/>
            <a:ext cx="827640" cy="46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10"/>
          <p:cNvSpPr/>
          <p:nvPr/>
        </p:nvSpPr>
        <p:spPr>
          <a:xfrm>
            <a:off x="4428000" y="1864080"/>
            <a:ext cx="1079640" cy="100764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Head Bent Detection Model(HBDM)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40" name="CustomShape 11"/>
          <p:cNvSpPr/>
          <p:nvPr/>
        </p:nvSpPr>
        <p:spPr>
          <a:xfrm>
            <a:off x="4428000" y="3019320"/>
            <a:ext cx="1079640" cy="86688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Yawning Detection Model(YDM)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41" name="CustomShape 12"/>
          <p:cNvSpPr/>
          <p:nvPr/>
        </p:nvSpPr>
        <p:spPr>
          <a:xfrm>
            <a:off x="4428000" y="4012920"/>
            <a:ext cx="1079640" cy="8784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Eye Closure Detection Model(ECDM</a:t>
            </a: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3"/>
          <p:cNvSpPr/>
          <p:nvPr/>
        </p:nvSpPr>
        <p:spPr>
          <a:xfrm>
            <a:off x="4430160" y="5185800"/>
            <a:ext cx="1110600" cy="8575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Face coverage Detection Model(FCDM)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43" name="CustomShape 14"/>
          <p:cNvSpPr/>
          <p:nvPr/>
        </p:nvSpPr>
        <p:spPr>
          <a:xfrm>
            <a:off x="5508000" y="2368080"/>
            <a:ext cx="75564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15"/>
          <p:cNvSpPr/>
          <p:nvPr/>
        </p:nvSpPr>
        <p:spPr>
          <a:xfrm>
            <a:off x="5508000" y="3453120"/>
            <a:ext cx="755640" cy="41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6"/>
          <p:cNvSpPr/>
          <p:nvPr/>
        </p:nvSpPr>
        <p:spPr>
          <a:xfrm flipV="1">
            <a:off x="5508000" y="3816720"/>
            <a:ext cx="755640" cy="63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7"/>
          <p:cNvSpPr/>
          <p:nvPr/>
        </p:nvSpPr>
        <p:spPr>
          <a:xfrm flipV="1">
            <a:off x="5541480" y="3816720"/>
            <a:ext cx="724680" cy="179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8"/>
          <p:cNvSpPr/>
          <p:nvPr/>
        </p:nvSpPr>
        <p:spPr>
          <a:xfrm>
            <a:off x="6264360" y="3672000"/>
            <a:ext cx="1007640" cy="42912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Internal Engine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248" name="CustomShape 19"/>
          <p:cNvSpPr/>
          <p:nvPr/>
        </p:nvSpPr>
        <p:spPr>
          <a:xfrm flipV="1">
            <a:off x="7272360" y="3886200"/>
            <a:ext cx="43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0"/>
          <p:cNvSpPr/>
          <p:nvPr/>
        </p:nvSpPr>
        <p:spPr>
          <a:xfrm>
            <a:off x="7704360" y="3662640"/>
            <a:ext cx="935640" cy="471600"/>
          </a:xfrm>
          <a:prstGeom prst="rect">
            <a:avLst/>
          </a:prstGeom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Final Results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250" name="Group 21"/>
          <p:cNvGrpSpPr/>
          <p:nvPr/>
        </p:nvGrpSpPr>
        <p:grpSpPr>
          <a:xfrm>
            <a:off x="1013760" y="740880"/>
            <a:ext cx="7007760" cy="815400"/>
            <a:chOff x="1013760" y="740880"/>
            <a:chExt cx="7007760" cy="815400"/>
          </a:xfrm>
        </p:grpSpPr>
        <p:sp>
          <p:nvSpPr>
            <p:cNvPr id="251" name="CustomShape 22"/>
            <p:cNvSpPr/>
            <p:nvPr/>
          </p:nvSpPr>
          <p:spPr>
            <a:xfrm>
              <a:off x="1013760" y="740880"/>
              <a:ext cx="7007760" cy="815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3"/>
            <p:cNvSpPr/>
            <p:nvPr/>
          </p:nvSpPr>
          <p:spPr>
            <a:xfrm>
              <a:off x="3281400" y="985680"/>
              <a:ext cx="2473200" cy="3258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9120" tIns="69120" rIns="53280" bIns="69120" anchor="ctr"/>
            <a:lstStyle/>
            <a:p>
              <a:pPr algn="ctr">
                <a:lnSpc>
                  <a:spcPct val="90000"/>
                </a:lnSpc>
                <a:spcAft>
                  <a:spcPts val="490"/>
                </a:spcAft>
              </a:pPr>
              <a:r>
                <a:rPr lang="en-IN" sz="14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Progress</a:t>
              </a:r>
              <a:endParaRPr lang="en-IN" sz="1400" b="0" strike="noStrike" spc="-1">
                <a:latin typeface="Arial"/>
              </a:endParaRPr>
            </a:p>
          </p:txBody>
        </p:sp>
      </p:grpSp>
      <p:grpSp>
        <p:nvGrpSpPr>
          <p:cNvPr id="253" name="Group 2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13191</TotalTime>
  <Words>922</Words>
  <Application>Microsoft Office PowerPoint</Application>
  <PresentationFormat>On-screen Show (4:3)</PresentationFormat>
  <Paragraphs>203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Symbol</vt:lpstr>
      <vt:lpstr>Times New Roman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Hadoop</dc:title>
  <dc:subject/>
  <dc:creator>hp</dc:creator>
  <dc:description/>
  <cp:lastModifiedBy>Ankit Akawad</cp:lastModifiedBy>
  <cp:revision>90</cp:revision>
  <dcterms:created xsi:type="dcterms:W3CDTF">2018-02-01T04:05:54Z</dcterms:created>
  <dcterms:modified xsi:type="dcterms:W3CDTF">2019-06-13T05:20:30Z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Hewlett-Packard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31</vt:i4>
  </property>
</Properties>
</file>